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6" r:id="rId4"/>
    <p:sldId id="262" r:id="rId5"/>
    <p:sldId id="278" r:id="rId6"/>
    <p:sldId id="277" r:id="rId7"/>
    <p:sldId id="279" r:id="rId8"/>
    <p:sldId id="280" r:id="rId9"/>
    <p:sldId id="281" r:id="rId10"/>
    <p:sldId id="286" r:id="rId11"/>
    <p:sldId id="287" r:id="rId12"/>
    <p:sldId id="282" r:id="rId13"/>
    <p:sldId id="270" r:id="rId14"/>
    <p:sldId id="285" r:id="rId15"/>
    <p:sldId id="283" r:id="rId16"/>
    <p:sldId id="289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AD1D76-A68C-4AF2-9A53-23CDB4B1C377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BCBDD6-000E-4031-8938-01D6662168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18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61E4ED-3904-4564-89F2-B3A9EA698C6E}" type="datetimeFigureOut">
              <a:rPr lang="fr-CA" smtClean="0"/>
              <a:t>2013-05-01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03CCC1-2AD7-4484-BB74-3F7F17716A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CCC1-2AD7-4484-BB74-3F7F17716A95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06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4C31A1-9D20-410A-9113-B066C0A04E0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9EA92A-45D3-40DF-B2D5-9156E2A50ACE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mebatt.weebly.com/les-genres-deacutecritu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pMhLsh2cp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elier.on.ca/edu/core.cfm?p=modView.cfm&amp;navID=modView&amp;L=2&amp;modID=33&amp;c=3&amp;CFID=6757757&amp;CFTOKEN=d77438bbaf968777-C2383703-5056-A300-B55471D1D0EDC408&amp;jsessionid=88307327dae9ab0cb3931a36413f3e633b3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6840759" cy="1944216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Session: Écrire </a:t>
            </a:r>
            <a:br>
              <a:rPr lang="fr-CA" dirty="0" smtClean="0"/>
            </a:br>
            <a:r>
              <a:rPr lang="fr-CA" dirty="0" smtClean="0"/>
              <a:t>une étape à la fois</a:t>
            </a:r>
            <a:br>
              <a:rPr lang="fr-CA" dirty="0" smtClean="0"/>
            </a:br>
            <a:r>
              <a:rPr lang="fr-CA" dirty="0" smtClean="0"/>
              <a:t> </a:t>
            </a:r>
            <a:r>
              <a:rPr lang="fr-CA" sz="3200" dirty="0" smtClean="0"/>
              <a:t>le 3 mai 2013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87824" y="3789040"/>
            <a:ext cx="4812924" cy="2448272"/>
          </a:xfrm>
        </p:spPr>
        <p:txBody>
          <a:bodyPr>
            <a:normAutofit/>
          </a:bodyPr>
          <a:lstStyle/>
          <a:p>
            <a:pPr algn="ctr"/>
            <a:endParaRPr lang="fr-CA" dirty="0" smtClean="0"/>
          </a:p>
          <a:p>
            <a:pPr algn="ctr"/>
            <a:r>
              <a:rPr lang="fr-CA" sz="2400" dirty="0" smtClean="0"/>
              <a:t>par </a:t>
            </a:r>
          </a:p>
          <a:p>
            <a:endParaRPr lang="fr-CA" sz="2400" dirty="0" smtClean="0"/>
          </a:p>
          <a:p>
            <a:pPr algn="ctr"/>
            <a:r>
              <a:rPr lang="fr-CA" sz="2400" dirty="0" smtClean="0"/>
              <a:t>Laura </a:t>
            </a:r>
            <a:r>
              <a:rPr lang="fr-CA" sz="2400" dirty="0" err="1" smtClean="0"/>
              <a:t>Batt</a:t>
            </a:r>
            <a:r>
              <a:rPr lang="fr-CA" sz="2400" dirty="0" smtClean="0"/>
              <a:t> et Jacqueline </a:t>
            </a:r>
            <a:r>
              <a:rPr lang="fr-CA" sz="2400" dirty="0" err="1" smtClean="0"/>
              <a:t>Turnbull</a:t>
            </a:r>
            <a:endParaRPr lang="fr-CA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Étapes à suivre: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Écrire </a:t>
            </a:r>
            <a:r>
              <a:rPr lang="fr-CA" b="1" u="sng" dirty="0"/>
              <a:t>un </a:t>
            </a:r>
            <a:r>
              <a:rPr lang="fr-CA" b="1" u="sng" dirty="0" smtClean="0"/>
              <a:t>paragraphe à la fois</a:t>
            </a:r>
          </a:p>
          <a:p>
            <a:pPr marL="0" indent="0">
              <a:buNone/>
            </a:pPr>
            <a:endParaRPr lang="fr-CA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sz="2800" b="1" dirty="0" smtClean="0">
                <a:solidFill>
                  <a:schemeClr val="bg2">
                    <a:lumMod val="50000"/>
                  </a:schemeClr>
                </a:solidFill>
              </a:rPr>
              <a:t>Introduction </a:t>
            </a:r>
            <a:endParaRPr lang="fr-CA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CA" sz="2400" dirty="0" smtClean="0">
                <a:solidFill>
                  <a:schemeClr val="bg2">
                    <a:lumMod val="50000"/>
                  </a:schemeClr>
                </a:solidFill>
              </a:rPr>
              <a:t>en groupe ou individuel</a:t>
            </a:r>
          </a:p>
          <a:p>
            <a:pPr lvl="1"/>
            <a:r>
              <a:rPr lang="fr-CA" sz="2400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fr-CA" sz="2400" dirty="0" smtClean="0">
                <a:solidFill>
                  <a:schemeClr val="bg2">
                    <a:lumMod val="50000"/>
                  </a:schemeClr>
                </a:solidFill>
              </a:rPr>
              <a:t>arte de recette</a:t>
            </a:r>
          </a:p>
          <a:p>
            <a:endParaRPr lang="fr-CA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bg2">
                    <a:lumMod val="50000"/>
                  </a:schemeClr>
                </a:solidFill>
              </a:rPr>
              <a:t>Partage</a:t>
            </a:r>
          </a:p>
          <a:p>
            <a:pPr marL="0" indent="0">
              <a:buNone/>
            </a:pPr>
            <a:endParaRPr lang="fr-CA" sz="20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36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Étapes à suivre (</a:t>
            </a:r>
            <a:r>
              <a:rPr lang="fr-CA" dirty="0" err="1" smtClean="0"/>
              <a:t>cont</a:t>
            </a:r>
            <a:r>
              <a:rPr lang="fr-CA" dirty="0" smtClean="0"/>
              <a:t>.)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fr-CA" b="1" dirty="0" err="1" smtClean="0">
                <a:solidFill>
                  <a:schemeClr val="bg2">
                    <a:lumMod val="50000"/>
                  </a:schemeClr>
                </a:solidFill>
              </a:rPr>
              <a:t>Minileçons</a:t>
            </a:r>
            <a:r>
              <a:rPr lang="fr-CA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b="1" dirty="0">
                <a:solidFill>
                  <a:schemeClr val="bg2">
                    <a:lumMod val="50000"/>
                  </a:schemeClr>
                </a:solidFill>
              </a:rPr>
              <a:t>– les 6 traits d’écriture 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voix (on veut capter l’intérêt du lecteur)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choix de mots (sons - onomatopées, VA </a:t>
            </a:r>
            <a:r>
              <a:rPr lang="fr-CA" dirty="0" err="1">
                <a:solidFill>
                  <a:schemeClr val="bg2">
                    <a:lumMod val="50000"/>
                  </a:schemeClr>
                </a:solidFill>
              </a:rPr>
              <a:t>VA</a:t>
            </a:r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 VOUM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es conventions - POMMES  </a:t>
            </a:r>
          </a:p>
          <a:p>
            <a:pPr lvl="1"/>
            <a:endParaRPr lang="fr-C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b="1" dirty="0">
                <a:solidFill>
                  <a:schemeClr val="bg2">
                    <a:lumMod val="50000"/>
                  </a:schemeClr>
                </a:solidFill>
              </a:rPr>
              <a:t>4 façons d’écrire une introduction</a:t>
            </a:r>
          </a:p>
          <a:p>
            <a:pPr lvl="1"/>
            <a:r>
              <a:rPr lang="fr-CA" b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(l’Action </a:t>
            </a:r>
            <a:r>
              <a:rPr lang="fr-CA" b="1" dirty="0">
                <a:solidFill>
                  <a:schemeClr val="bg2">
                    <a:lumMod val="50000"/>
                  </a:schemeClr>
                </a:solidFill>
                <a:hlinkClick r:id="rId2"/>
              </a:rPr>
              <a:t>de </a:t>
            </a:r>
            <a:r>
              <a:rPr lang="fr-CA" b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Grâces)</a:t>
            </a:r>
            <a:endParaRPr lang="fr-CA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fr-C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Partage 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d’idées</a:t>
            </a:r>
            <a:endParaRPr lang="fr-CA" dirty="0">
              <a:solidFill>
                <a:schemeClr val="bg2">
                  <a:lumMod val="50000"/>
                </a:schemeClr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409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06575"/>
            <a:ext cx="7124700" cy="4052888"/>
          </a:xfrm>
        </p:spPr>
        <p:txBody>
          <a:bodyPr/>
          <a:lstStyle/>
          <a:p>
            <a:endParaRPr lang="fr-CA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515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8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8038">
            <a:off x="532871" y="543278"/>
            <a:ext cx="2191935" cy="315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Une pause</a:t>
            </a:r>
            <a:endParaRPr lang="fr-CA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423475">
            <a:off x="2159807" y="1867868"/>
            <a:ext cx="5870209" cy="337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5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Quand les élèves ont fini…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r>
              <a:rPr lang="fr-CA" dirty="0" smtClean="0"/>
              <a:t>C’est une célébration:</a:t>
            </a:r>
          </a:p>
          <a:p>
            <a:pPr lvl="1"/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les marionnettes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n projet de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plasticine</a:t>
            </a: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es projets d’art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abriquer un livre</a:t>
            </a:r>
          </a:p>
          <a:p>
            <a:pPr marL="292608" lvl="1" indent="0">
              <a:buNone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fr-CA" dirty="0" smtClean="0"/>
          </a:p>
          <a:p>
            <a:r>
              <a:rPr lang="fr-CA" dirty="0" smtClean="0"/>
              <a:t>L’espace (centre de publication)</a:t>
            </a:r>
          </a:p>
          <a:p>
            <a:endParaRPr lang="fr-CA" dirty="0"/>
          </a:p>
          <a:p>
            <a:r>
              <a:rPr lang="fr-CA" dirty="0" smtClean="0"/>
              <a:t>Les </a:t>
            </a:r>
            <a:r>
              <a:rPr lang="fr-CA" dirty="0"/>
              <a:t>matériaux</a:t>
            </a:r>
          </a:p>
          <a:p>
            <a:pPr marL="292608" lvl="1" indent="0">
              <a:buNone/>
            </a:pPr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	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75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temps à créer! </a:t>
            </a:r>
            <a:r>
              <a:rPr lang="fr-CA" dirty="0" smtClean="0">
                <a:sym typeface="Wingdings" pitchFamily="2" charset="2"/>
              </a:rPr>
              <a:t>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#1 maison</a:t>
            </a:r>
          </a:p>
          <a:p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dirty="0" smtClean="0"/>
              <a:t>#2 livre écrasé (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site</a:t>
            </a:r>
            <a:r>
              <a:rPr lang="fr-CA" dirty="0" smtClean="0"/>
              <a:t>)</a:t>
            </a:r>
          </a:p>
          <a:p>
            <a:endParaRPr lang="fr-CA" dirty="0" smtClean="0"/>
          </a:p>
          <a:p>
            <a:r>
              <a:rPr lang="fr-CA" dirty="0" smtClean="0"/>
              <a:t>#3 livre enveloppe</a:t>
            </a:r>
          </a:p>
          <a:p>
            <a:endParaRPr lang="fr-CA" dirty="0" smtClean="0"/>
          </a:p>
          <a:p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95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7450987" cy="1385124"/>
          </a:xfrm>
        </p:spPr>
        <p:txBody>
          <a:bodyPr>
            <a:normAutofit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3-5</a:t>
            </a:r>
            <a:r>
              <a:rPr lang="en-US" sz="3600" b="1" cap="none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années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immersion </a:t>
            </a:r>
            <a:r>
              <a:rPr lang="en-US" sz="36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française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534384"/>
              </p:ext>
            </p:extLst>
          </p:nvPr>
        </p:nvGraphicFramePr>
        <p:xfrm>
          <a:off x="539552" y="2158098"/>
          <a:ext cx="7272808" cy="381642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3636404"/>
                <a:gridCol w="3636404"/>
              </a:tblGrid>
              <a:tr h="52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>
                          <a:effectLst/>
                        </a:rPr>
                        <a:t>Modules de </a:t>
                      </a:r>
                      <a:r>
                        <a:rPr lang="fr-CA" sz="1300" b="1" dirty="0" err="1">
                          <a:effectLst/>
                        </a:rPr>
                        <a:t>littératie</a:t>
                      </a:r>
                      <a:r>
                        <a:rPr lang="fr-CA" sz="1300" b="1" dirty="0">
                          <a:effectLst/>
                        </a:rPr>
                        <a:t> en français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3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3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 smtClean="0">
                          <a:effectLst/>
                        </a:rPr>
                        <a:t>880 </a:t>
                      </a:r>
                      <a:r>
                        <a:rPr lang="fr-CA" sz="1300" b="1" dirty="0">
                          <a:effectLst/>
                        </a:rPr>
                        <a:t>minutes par semaine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07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>
                          <a:effectLst/>
                        </a:rPr>
                        <a:t>Sciences, Sciences Humaines, Santé, Formation personnelle, en français</a:t>
                      </a:r>
                      <a:endParaRPr lang="en-US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>
                          <a:effectLst/>
                        </a:rPr>
                        <a:t>Mathématiques en français</a:t>
                      </a:r>
                      <a:endParaRPr lang="en-US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>
                          <a:effectLst/>
                        </a:rPr>
                        <a:t>300 minutes par semaine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3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>
                          <a:effectLst/>
                        </a:rPr>
                        <a:t>Littératie en anglais</a:t>
                      </a:r>
                      <a:endParaRPr lang="en-US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>
                          <a:effectLst/>
                        </a:rPr>
                        <a:t>150 minutes par semaine</a:t>
                      </a:r>
                      <a:endParaRPr lang="en-US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07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>
                          <a:effectLst/>
                        </a:rPr>
                        <a:t>Sujets </a:t>
                      </a:r>
                      <a:r>
                        <a:rPr lang="fr-CA" sz="1300" b="1" dirty="0" smtClean="0">
                          <a:effectLst/>
                        </a:rPr>
                        <a:t>spécialisés</a:t>
                      </a:r>
                      <a:r>
                        <a:rPr lang="fr-CA" sz="1300" b="1" dirty="0">
                          <a:effectLst/>
                        </a:rPr>
                        <a:t> :</a:t>
                      </a:r>
                      <a:endParaRPr lang="en-US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>
                          <a:effectLst/>
                        </a:rPr>
                        <a:t>Art, Musique, Éducation </a:t>
                      </a:r>
                      <a:r>
                        <a:rPr lang="fr-CA" sz="1300" b="1" dirty="0" smtClean="0">
                          <a:effectLst/>
                        </a:rPr>
                        <a:t>Physique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300" b="1" dirty="0">
                          <a:effectLst/>
                        </a:rPr>
                        <a:t>220 minutes par semaine (minimum de 60 minutes en français)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80" marR="573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3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35696" y="1916832"/>
            <a:ext cx="4824536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Avant-midi</a:t>
            </a:r>
          </a:p>
          <a:p>
            <a:pPr algn="ctr"/>
            <a:r>
              <a:rPr lang="fr-CA" dirty="0"/>
              <a:t>l</a:t>
            </a:r>
            <a:r>
              <a:rPr lang="fr-CA" dirty="0" smtClean="0"/>
              <a:t>es unités intégrées / les mathématiques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59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Comment organiser ma journée…</a:t>
            </a:r>
            <a:endParaRPr lang="fr-CA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835696" y="3501008"/>
            <a:ext cx="4824536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Après-midi</a:t>
            </a:r>
          </a:p>
          <a:p>
            <a:pPr algn="ctr"/>
            <a:r>
              <a:rPr lang="fr-CA" dirty="0" smtClean="0"/>
              <a:t>SUPER 5 / les travaux d’écriture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82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" y="0"/>
            <a:ext cx="92088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2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Le transfert de responsabilité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128370" cy="456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56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rappel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547776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 smtClean="0"/>
              <a:t>Discussion</a:t>
            </a:r>
          </a:p>
          <a:p>
            <a:endParaRPr lang="fr-CA" dirty="0" smtClean="0"/>
          </a:p>
          <a:p>
            <a:pPr lvl="1"/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Comment est-ce que vous allez commencer à enseigner le rappel?</a:t>
            </a:r>
          </a:p>
          <a:p>
            <a:pPr lvl="1"/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Partage avec un partenaire.</a:t>
            </a:r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05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rappel (continue)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Discussion à l’oral </a:t>
            </a:r>
          </a:p>
          <a:p>
            <a:pPr lvl="1"/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en partenaire, classe </a:t>
            </a:r>
          </a:p>
          <a:p>
            <a:r>
              <a:rPr lang="fr-CA" dirty="0" smtClean="0"/>
              <a:t>La lecture 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e message du jour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lusieurs livres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a lecture guidée</a:t>
            </a:r>
          </a:p>
          <a:p>
            <a:r>
              <a:rPr lang="fr-CA" dirty="0" smtClean="0"/>
              <a:t>Ressortir les éléments du texte</a:t>
            </a: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n organigramme</a:t>
            </a:r>
            <a:r>
              <a:rPr lang="fr-CA" dirty="0" smtClean="0"/>
              <a:t>	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9449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L’organigramme du rappel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360045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0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Remplir L’organigramme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9416"/>
            <a:ext cx="7704856" cy="4846320"/>
          </a:xfrm>
        </p:spPr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Remplir l’organigramme au complet</a:t>
            </a:r>
          </a:p>
          <a:p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Le vidéo- clip  (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atelier.on.ca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Partage du vidéo</a:t>
            </a:r>
          </a:p>
        </p:txBody>
      </p:sp>
    </p:spTree>
    <p:extLst>
      <p:ext uri="{BB962C8B-B14F-4D97-AF65-F5344CB8AC3E}">
        <p14:creationId xmlns:p14="http://schemas.microsoft.com/office/powerpoint/2010/main" val="22350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1103</TotalTime>
  <Words>276</Words>
  <Application>Microsoft Office PowerPoint</Application>
  <PresentationFormat>Affichage à l'écran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Opulent</vt:lpstr>
      <vt:lpstr>Session: Écrire  une étape à la fois  le 3 mai 2013</vt:lpstr>
      <vt:lpstr>3-5e années immersion française </vt:lpstr>
      <vt:lpstr>Comment organiser ma journée…</vt:lpstr>
      <vt:lpstr>Présentation PowerPoint</vt:lpstr>
      <vt:lpstr>Le transfert de responsabilité</vt:lpstr>
      <vt:lpstr>Le rappel</vt:lpstr>
      <vt:lpstr>Le rappel (continue)</vt:lpstr>
      <vt:lpstr>L’organigramme du rappel</vt:lpstr>
      <vt:lpstr>Remplir L’organigramme</vt:lpstr>
      <vt:lpstr>Étapes à suivre:</vt:lpstr>
      <vt:lpstr>Étapes à suivre (cont.)</vt:lpstr>
      <vt:lpstr>Présentation PowerPoint</vt:lpstr>
      <vt:lpstr>Présentation PowerPoint</vt:lpstr>
      <vt:lpstr>Une pause</vt:lpstr>
      <vt:lpstr>Quand les élèves ont fini…</vt:lpstr>
      <vt:lpstr>Le temps à créer!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de 3e année</dc:title>
  <dc:creator>Batt, Laura     (ASD-S)</dc:creator>
  <cp:lastModifiedBy>Batt, Laura     (ASD-S)</cp:lastModifiedBy>
  <cp:revision>61</cp:revision>
  <cp:lastPrinted>2013-04-26T15:25:29Z</cp:lastPrinted>
  <dcterms:created xsi:type="dcterms:W3CDTF">2013-01-22T15:00:32Z</dcterms:created>
  <dcterms:modified xsi:type="dcterms:W3CDTF">2013-05-01T03:06:07Z</dcterms:modified>
</cp:coreProperties>
</file>